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Atyp Display Bold" charset="1" panose="00000800000000000000"/>
      <p:regular r:id="rId23"/>
    </p:embeddedFont>
    <p:embeddedFont>
      <p:font typeface="Atyp Display Medium" charset="1" panose="00000600000000000000"/>
      <p:regular r:id="rId24"/>
    </p:embeddedFont>
    <p:embeddedFont>
      <p:font typeface="Poppins" charset="1" panose="00000500000000000000"/>
      <p:regular r:id="rId25"/>
    </p:embeddedFont>
    <p:embeddedFont>
      <p:font typeface="Poppins Bold" charset="1" panose="000008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37125" y="-3481244"/>
            <a:ext cx="22210394" cy="1242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843"/>
              </a:lnSpc>
            </a:pPr>
            <a:r>
              <a:rPr lang="en-US" sz="6713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4185" y="7212113"/>
            <a:ext cx="13647879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983545" y="2723753"/>
            <a:ext cx="6117038" cy="7506097"/>
          </a:xfrm>
          <a:custGeom>
            <a:avLst/>
            <a:gdLst/>
            <a:ahLst/>
            <a:cxnLst/>
            <a:rect r="r" b="b" t="t" l="l"/>
            <a:pathLst>
              <a:path h="7506097" w="6117038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449734"/>
            <a:ext cx="15252276" cy="202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43939" y="2011100"/>
            <a:ext cx="2819679" cy="6342969"/>
          </a:xfrm>
          <a:custGeom>
            <a:avLst/>
            <a:gdLst/>
            <a:ahLst/>
            <a:cxnLst/>
            <a:rect r="r" b="b" t="t" l="l"/>
            <a:pathLst>
              <a:path h="6342969" w="2819679">
                <a:moveTo>
                  <a:pt x="0" y="0"/>
                </a:moveTo>
                <a:lnTo>
                  <a:pt x="2819679" y="0"/>
                </a:lnTo>
                <a:lnTo>
                  <a:pt x="2819679" y="6342969"/>
                </a:lnTo>
                <a:lnTo>
                  <a:pt x="0" y="6342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9" t="0" r="0" b="-22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449734"/>
            <a:ext cx="15252276" cy="3396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algn="l" marL="1266490" indent="-422163" lvl="2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16485" y="2011100"/>
            <a:ext cx="2852685" cy="6356958"/>
          </a:xfrm>
          <a:custGeom>
            <a:avLst/>
            <a:gdLst/>
            <a:ahLst/>
            <a:cxnLst/>
            <a:rect r="r" b="b" t="t" l="l"/>
            <a:pathLst>
              <a:path h="6356958" w="2852685">
                <a:moveTo>
                  <a:pt x="0" y="0"/>
                </a:moveTo>
                <a:lnTo>
                  <a:pt x="2852685" y="0"/>
                </a:lnTo>
                <a:lnTo>
                  <a:pt x="285268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449734"/>
            <a:ext cx="15252276" cy="6139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Helden in de buurt krijgen een melding met locatie en situatie.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Zij kunnen aangeven of ze gaan helpen.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Minimaal twee Helden gaan samen op pad om hulp te bieden.</a:t>
            </a:r>
          </a:p>
          <a:p>
            <a:pPr algn="l" marL="1266490" indent="-422163" lvl="2">
              <a:lnSpc>
                <a:spcPts val="5426"/>
              </a:lnSpc>
              <a:buFont typeface="Arial"/>
              <a:buChar char="⚬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via de app met elkaar praten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Indien nodig wordt de meldkamer ingeschakeld voor extra ondersteuning.</a:t>
            </a:r>
          </a:p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als er geen of onvoldoende Helden reageren, wordt altijd professionele hulp ingeschakeld.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Zo is er altijd hulp – en dat voelt veilig.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4. Wat zijn de voordelen?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210677" y="1428061"/>
            <a:ext cx="5077323" cy="3903192"/>
          </a:xfrm>
          <a:custGeom>
            <a:avLst/>
            <a:gdLst/>
            <a:ahLst/>
            <a:cxnLst/>
            <a:rect r="r" b="b" t="t" l="l"/>
            <a:pathLst>
              <a:path h="3903192" w="5077323">
                <a:moveTo>
                  <a:pt x="0" y="0"/>
                </a:moveTo>
                <a:lnTo>
                  <a:pt x="5077323" y="0"/>
                </a:lnTo>
                <a:lnTo>
                  <a:pt x="5077323" y="3903192"/>
                </a:lnTo>
                <a:lnTo>
                  <a:pt x="0" y="390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98849" y="2774454"/>
            <a:ext cx="7649049" cy="7649049"/>
          </a:xfrm>
          <a:custGeom>
            <a:avLst/>
            <a:gdLst/>
            <a:ahLst/>
            <a:cxnLst/>
            <a:rect r="r" b="b" t="t" l="l"/>
            <a:pathLst>
              <a:path h="7649049" w="7649049">
                <a:moveTo>
                  <a:pt x="0" y="0"/>
                </a:moveTo>
                <a:lnTo>
                  <a:pt x="7649050" y="0"/>
                </a:lnTo>
                <a:lnTo>
                  <a:pt x="7649050" y="7649050"/>
                </a:lnTo>
                <a:lnTo>
                  <a:pt x="0" y="7649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26064" y="2268759"/>
            <a:ext cx="15252276" cy="544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De knop en app zijn eenvoudig en gebruiksvriendelijk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Geen vaste abonnementskosten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irecte hulp uit je eigen omgeving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Meer verbinding, minder eenzaamheid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bijdragen op zijn of haa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r manier</a:t>
            </a:r>
          </a:p>
          <a:p>
            <a:pPr algn="l">
              <a:lnSpc>
                <a:spcPts val="7332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5. Waarom is het gratis?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2459259"/>
            <a:ext cx="15252276" cy="6728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geloven dat veiligheid een gedeelde verantwoordelijkheid is.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Daarom is ons systeem kosteloos, mits we samenwerken. Dat werkt zo:</a:t>
            </a:r>
          </a:p>
          <a:p>
            <a:pPr algn="l" marL="633245" indent="-316622" lvl="1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Er zijn voldoende Helden die elkaar willen helpen en zich aanmelden</a:t>
            </a:r>
          </a:p>
          <a:p>
            <a:pPr algn="l" marL="633245" indent="-316622" lvl="1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moedigen elkaar aan om zich aan te sluiten, zodat er geen PR-kosten nodig zijn</a:t>
            </a:r>
          </a:p>
          <a:p>
            <a:pPr algn="l" marL="633245" indent="-316622" lvl="1">
              <a:lnSpc>
                <a:spcPts val="5367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Mensen helpen elkaar met installatie van app of knop, zodat er geen servicekosten nodig zijn</a:t>
            </a:r>
          </a:p>
          <a:p>
            <a:pPr algn="l">
              <a:lnSpc>
                <a:spcPts val="5367"/>
              </a:lnSpc>
            </a:p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Kortom: jullie inzet maakt het mogelijk dat wij dit gratis kunnen blijven a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anbieden.</a:t>
            </a:r>
          </a:p>
          <a:p>
            <a:pPr algn="l">
              <a:lnSpc>
                <a:spcPts val="5367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6. Wat vragen we van jullie?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2459259"/>
            <a:ext cx="15252276" cy="650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 vragen drie eenvoudige dingen:</a:t>
            </a:r>
          </a:p>
          <a:p>
            <a:pPr algn="l">
              <a:lnSpc>
                <a:spcPts val="5367"/>
              </a:lnSpc>
            </a:pPr>
          </a:p>
          <a:p>
            <a:pPr algn="l" marL="633245" indent="-316622" lvl="1">
              <a:lnSpc>
                <a:spcPts val="6599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Stimuleer je anderen om zich aan te melden als Held</a:t>
            </a:r>
          </a:p>
          <a:p>
            <a:pPr algn="l" marL="633245" indent="-316622" lvl="1">
              <a:lnSpc>
                <a:spcPts val="6599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elp elkaar bij het installeren van de app of alarmknop</a:t>
            </a:r>
          </a:p>
          <a:p>
            <a:pPr algn="l" marL="633245" indent="-316622" lvl="1">
              <a:lnSpc>
                <a:spcPts val="6599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en de boodschap in jullie buurt</a:t>
            </a:r>
          </a:p>
          <a:p>
            <a:pPr algn="l">
              <a:lnSpc>
                <a:spcPts val="5367"/>
              </a:lnSpc>
            </a:pP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Iedereen kan een Held zijn.</a:t>
            </a:r>
          </a:p>
          <a:p>
            <a:pPr algn="l">
              <a:lnSpc>
                <a:spcPts val="5367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hoe meer Helden er zijn, hoe veiliger we ons allem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aal voelen.</a:t>
            </a:r>
          </a:p>
          <a:p>
            <a:pPr algn="l">
              <a:lnSpc>
                <a:spcPts val="5367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7. Oproep tot actie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2268759"/>
            <a:ext cx="15252276" cy="452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Meld je aan via de app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elp iemand anders aanmelden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Verspreid de flyer in je buurt</a:t>
            </a:r>
          </a:p>
          <a:p>
            <a:pPr algn="l" marL="633245" indent="-316622" lvl="1">
              <a:lnSpc>
                <a:spcPts val="7332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Wees de Held die je zelf ook nodig zou hebb</a:t>
            </a: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</a:p>
          <a:p>
            <a:pPr algn="l">
              <a:lnSpc>
                <a:spcPts val="7332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873787" y="2217411"/>
            <a:ext cx="4654384" cy="5019125"/>
          </a:xfrm>
          <a:custGeom>
            <a:avLst/>
            <a:gdLst/>
            <a:ahLst/>
            <a:cxnLst/>
            <a:rect r="r" b="b" t="t" l="l"/>
            <a:pathLst>
              <a:path h="5019125" w="4654384">
                <a:moveTo>
                  <a:pt x="0" y="0"/>
                </a:moveTo>
                <a:lnTo>
                  <a:pt x="4654384" y="0"/>
                </a:lnTo>
                <a:lnTo>
                  <a:pt x="4654384" y="5019124"/>
                </a:lnTo>
                <a:lnTo>
                  <a:pt x="0" y="5019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6" t="0" r="-128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6064" y="6684405"/>
            <a:ext cx="6351021" cy="2174534"/>
          </a:xfrm>
          <a:custGeom>
            <a:avLst/>
            <a:gdLst/>
            <a:ahLst/>
            <a:cxnLst/>
            <a:rect r="r" b="b" t="t" l="l"/>
            <a:pathLst>
              <a:path h="2174534" w="6351021">
                <a:moveTo>
                  <a:pt x="0" y="0"/>
                </a:moveTo>
                <a:lnTo>
                  <a:pt x="6351021" y="0"/>
                </a:lnTo>
                <a:lnTo>
                  <a:pt x="6351021" y="2174534"/>
                </a:lnTo>
                <a:lnTo>
                  <a:pt x="0" y="2174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37125" y="-3481244"/>
            <a:ext cx="22210394" cy="1242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843"/>
              </a:lnSpc>
            </a:pPr>
            <a:r>
              <a:rPr lang="en-US" sz="67130">
                <a:solidFill>
                  <a:srgbClr val="FFFFFF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Held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4185" y="7212113"/>
            <a:ext cx="13647879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8"/>
              </a:lnSpc>
            </a:pPr>
            <a:r>
              <a:rPr lang="en-US" sz="6065">
                <a:solidFill>
                  <a:srgbClr val="2D2C86"/>
                </a:solidFill>
                <a:latin typeface="Atyp Display Bold"/>
                <a:ea typeface="Atyp Display Bold"/>
                <a:cs typeface="Atyp Display Bold"/>
                <a:sym typeface="Atyp Display Bold"/>
              </a:rPr>
              <a:t>Altijd een Held in de Buurt!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983545" y="2723753"/>
            <a:ext cx="6117038" cy="7506097"/>
          </a:xfrm>
          <a:custGeom>
            <a:avLst/>
            <a:gdLst/>
            <a:ahLst/>
            <a:cxnLst/>
            <a:rect r="r" b="b" t="t" l="l"/>
            <a:pathLst>
              <a:path h="7506097" w="6117038">
                <a:moveTo>
                  <a:pt x="0" y="0"/>
                </a:moveTo>
                <a:lnTo>
                  <a:pt x="6117038" y="0"/>
                </a:lnTo>
                <a:lnTo>
                  <a:pt x="6117038" y="7506097"/>
                </a:lnTo>
                <a:lnTo>
                  <a:pt x="0" y="7506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5929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Inhoudsopgave – Presentatie “Altijd een Held in de Buurt!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3545" y="3485837"/>
            <a:ext cx="15252276" cy="4082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is “Altijd een Held in de Buurt!”?</a:t>
            </a:r>
          </a:p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Hoe werkt het systeem?</a:t>
            </a:r>
          </a:p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zijn de voordelen?</a:t>
            </a:r>
          </a:p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Waarom is het gratis?</a:t>
            </a:r>
          </a:p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Wat vragen we van de afdelingen?</a:t>
            </a:r>
          </a:p>
          <a:p>
            <a:pPr algn="l" marL="633245" indent="-316622" lvl="1">
              <a:lnSpc>
                <a:spcPts val="5426"/>
              </a:lnSpc>
              <a:buAutoNum type="arabicPeriod" startAt="1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Call to Action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202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Welkom! Wij zijn X-Guard.</a:t>
            </a: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Wij ontwikkelen slimme beveiligingsoplossingen die ervoor zorgen dat elkaar helpen de standaard wordt.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1974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Onze missie is eenvoudig en krachtig:</a:t>
            </a:r>
          </a:p>
          <a:p>
            <a:pPr algn="l">
              <a:lnSpc>
                <a:spcPts val="11530"/>
              </a:lnSpc>
            </a:pPr>
            <a:r>
              <a:rPr lang="en-US" b="true" sz="6232">
                <a:solidFill>
                  <a:srgbClr val="2D2C86"/>
                </a:solidFill>
                <a:latin typeface="Poppins Bold"/>
                <a:ea typeface="Poppins Bold"/>
                <a:cs typeface="Poppins Bold"/>
                <a:sym typeface="Poppins Bold"/>
              </a:rPr>
              <a:t>Iedereen, overal, beveiligd.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1. Introductie van X-Guard &amp; Missie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133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Met onze technologie streven we naar een samenleving waarin mensen zich veilig voelen, omdat er altijd iemand in de buurt is die kan helpen.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133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Altijd een Held in de Buurt! is een initiatief waarbij inwoners elkaar helpen in onveilige situaties via een slimme app en alarmknop.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133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Het is een manier om zelfredzaamheid te versterken en een lokale zorgcirkel te vormen van mensen die naar elkaar omkijken.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439496"/>
            <a:ext cx="18288000" cy="5408009"/>
            <a:chOff x="0" y="0"/>
            <a:chExt cx="3295094" cy="9744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974404"/>
            </a:xfrm>
            <a:custGeom>
              <a:avLst/>
              <a:gdLst/>
              <a:ahLst/>
              <a:cxnLst/>
              <a:rect r="r" b="b" t="t" l="l"/>
              <a:pathLst>
                <a:path h="974404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974404"/>
                  </a:lnTo>
                  <a:lnTo>
                    <a:pt x="0" y="974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269679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605280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2. Wat is “Altijd een Held in de Buurt!”?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6064" y="3461168"/>
            <a:ext cx="15252276" cy="271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Waar je ook bent — thuis, op straat, in het park of op bezoek — er is altijd een Held in de Buurt.</a:t>
            </a:r>
          </a:p>
          <a:p>
            <a:pPr algn="l">
              <a:lnSpc>
                <a:spcPts val="5426"/>
              </a:lnSpc>
            </a:pPr>
          </a:p>
          <a:p>
            <a:pPr algn="l">
              <a:lnSpc>
                <a:spcPts val="5426"/>
              </a:lnSpc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En misschien ben jij dat wel voor iemand anders.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DB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28061"/>
            <a:ext cx="18288000" cy="7430878"/>
            <a:chOff x="0" y="0"/>
            <a:chExt cx="3295094" cy="1338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95094" cy="1338880"/>
            </a:xfrm>
            <a:custGeom>
              <a:avLst/>
              <a:gdLst/>
              <a:ahLst/>
              <a:cxnLst/>
              <a:rect r="r" b="b" t="t" l="l"/>
              <a:pathLst>
                <a:path h="1338880" w="3295094">
                  <a:moveTo>
                    <a:pt x="0" y="0"/>
                  </a:moveTo>
                  <a:lnTo>
                    <a:pt x="3295094" y="0"/>
                  </a:lnTo>
                  <a:lnTo>
                    <a:pt x="3295094" y="1338880"/>
                  </a:lnTo>
                  <a:lnTo>
                    <a:pt x="0" y="13388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95275"/>
              <a:ext cx="3295094" cy="1634155"/>
            </a:xfrm>
            <a:prstGeom prst="rect">
              <a:avLst/>
            </a:prstGeom>
          </p:spPr>
          <p:txBody>
            <a:bodyPr anchor="ctr" rtlCol="false" tIns="30454" lIns="30454" bIns="30454" rIns="30454"/>
            <a:lstStyle/>
            <a:p>
              <a:pPr algn="l" marL="0" indent="0" lvl="0">
                <a:lnSpc>
                  <a:spcPts val="106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26064" y="2449734"/>
            <a:ext cx="15252276" cy="653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245" indent="-316622" lvl="1">
              <a:lnSpc>
                <a:spcPts val="5426"/>
              </a:lnSpc>
              <a:buFont typeface="Arial"/>
              <a:buChar char="•"/>
            </a:pPr>
            <a:r>
              <a:rPr lang="en-US" sz="2933">
                <a:solidFill>
                  <a:srgbClr val="2D2C86"/>
                </a:solidFill>
                <a:latin typeface="Poppins"/>
                <a:ea typeface="Poppins"/>
                <a:cs typeface="Poppins"/>
                <a:sym typeface="Poppins"/>
              </a:rPr>
              <a:t>In geval van nood drukt iemand op de bluetooth alarmknop.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58179" y="1736721"/>
            <a:ext cx="3105440" cy="6900977"/>
          </a:xfrm>
          <a:custGeom>
            <a:avLst/>
            <a:gdLst/>
            <a:ahLst/>
            <a:cxnLst/>
            <a:rect r="r" b="b" t="t" l="l"/>
            <a:pathLst>
              <a:path h="6900977" w="3105440">
                <a:moveTo>
                  <a:pt x="0" y="0"/>
                </a:moveTo>
                <a:lnTo>
                  <a:pt x="3105439" y="0"/>
                </a:lnTo>
                <a:lnTo>
                  <a:pt x="3105439" y="6900976"/>
                </a:lnTo>
                <a:lnTo>
                  <a:pt x="0" y="6900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26064" y="1593846"/>
            <a:ext cx="14507239" cy="69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638">
                <a:solidFill>
                  <a:srgbClr val="2D2C86"/>
                </a:solidFill>
                <a:latin typeface="Atyp Display Medium"/>
                <a:ea typeface="Atyp Display Medium"/>
                <a:cs typeface="Atyp Display Medium"/>
                <a:sym typeface="Atyp Display Medium"/>
              </a:rPr>
              <a:t>3. Hoe werkt het systeem?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DAGnaEG6Jok</dc:identifier>
  <dcterms:modified xsi:type="dcterms:W3CDTF">2011-08-01T06:04:30Z</dcterms:modified>
  <cp:revision>1</cp:revision>
  <dc:title>(Presentatie) Wees een Held voor je Buurt</dc:title>
</cp:coreProperties>
</file>