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typ Display Bold" panose="020B0604020202020204" charset="0"/>
      <p:regular r:id="rId19"/>
    </p:embeddedFont>
    <p:embeddedFont>
      <p:font typeface="Atyp Display Medium" panose="020B0604020202020204" charset="0"/>
      <p:regular r:id="rId20"/>
    </p:embeddedFont>
    <p:embeddedFont>
      <p:font typeface="Poppins" panose="00000500000000000000" pitchFamily="2" charset="0"/>
      <p:regular r:id="rId21"/>
      <p:bold r:id="rId22"/>
    </p:embeddedFont>
    <p:embeddedFont>
      <p:font typeface="Poppins Bold" panose="000008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38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5600" y="876300"/>
            <a:ext cx="13090621" cy="741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22"/>
              </a:lnSpc>
            </a:pPr>
            <a:r>
              <a:rPr lang="en-US" sz="39566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4185" y="7193063"/>
            <a:ext cx="13647879" cy="119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</p:txBody>
      </p:sp>
      <p:sp>
        <p:nvSpPr>
          <p:cNvPr id="4" name="Freeform 4"/>
          <p:cNvSpPr/>
          <p:nvPr/>
        </p:nvSpPr>
        <p:spPr>
          <a:xfrm>
            <a:off x="11983545" y="2723753"/>
            <a:ext cx="6117038" cy="7506097"/>
          </a:xfrm>
          <a:custGeom>
            <a:avLst/>
            <a:gdLst/>
            <a:ahLst/>
            <a:cxnLst/>
            <a:rect l="l" t="t" r="r" b="b"/>
            <a:pathLst>
              <a:path w="6117038" h="7506097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-90341" y="3013014"/>
            <a:ext cx="3328784" cy="465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0"/>
              </a:lnSpc>
            </a:pPr>
            <a:r>
              <a:rPr lang="en-US" sz="2490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ik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13154" y="-324583"/>
            <a:ext cx="4561847" cy="465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45"/>
              </a:lnSpc>
            </a:pPr>
            <a:r>
              <a:rPr lang="en-US" sz="24859" dirty="0" err="1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jij</a:t>
            </a:r>
            <a:r>
              <a:rPr lang="en-US" sz="24859" dirty="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202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</p:txBody>
      </p:sp>
      <p:sp>
        <p:nvSpPr>
          <p:cNvPr id="6" name="Freeform 6"/>
          <p:cNvSpPr/>
          <p:nvPr/>
        </p:nvSpPr>
        <p:spPr>
          <a:xfrm>
            <a:off x="14943939" y="2011100"/>
            <a:ext cx="2819679" cy="6342969"/>
          </a:xfrm>
          <a:custGeom>
            <a:avLst/>
            <a:gdLst/>
            <a:ahLst/>
            <a:cxnLst/>
            <a:rect l="l" t="t" r="r" b="b"/>
            <a:pathLst>
              <a:path w="2819679" h="6342969">
                <a:moveTo>
                  <a:pt x="0" y="0"/>
                </a:moveTo>
                <a:lnTo>
                  <a:pt x="2819679" y="0"/>
                </a:lnTo>
                <a:lnTo>
                  <a:pt x="2819679" y="6342969"/>
                </a:lnTo>
                <a:lnTo>
                  <a:pt x="0" y="6342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9" b="-22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3396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marL="1266490" lvl="2" indent="-422163" algn="l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</p:txBody>
      </p:sp>
      <p:sp>
        <p:nvSpPr>
          <p:cNvPr id="6" name="Freeform 6"/>
          <p:cNvSpPr/>
          <p:nvPr/>
        </p:nvSpPr>
        <p:spPr>
          <a:xfrm>
            <a:off x="14916485" y="2011100"/>
            <a:ext cx="2852685" cy="6356958"/>
          </a:xfrm>
          <a:custGeom>
            <a:avLst/>
            <a:gdLst/>
            <a:ahLst/>
            <a:cxnLst/>
            <a:rect l="l" t="t" r="r" b="b"/>
            <a:pathLst>
              <a:path w="2852685" h="6356958">
                <a:moveTo>
                  <a:pt x="0" y="0"/>
                </a:moveTo>
                <a:lnTo>
                  <a:pt x="2852685" y="0"/>
                </a:lnTo>
                <a:lnTo>
                  <a:pt x="285268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613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marL="1266490" lvl="2" indent="-422163" algn="l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Indien nodig wordt de meldkamer ingeschakeld voor extra ondersteuning.</a:t>
            </a:r>
          </a:p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als er geen of onvoldoende Helden reageren, wordt altijd professionele hulp ingeschakeld.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Zo is er altijd hulp – en dat voelt veilig.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4. Wat zijn de voordelen?</a:t>
            </a:r>
          </a:p>
        </p:txBody>
      </p:sp>
      <p:sp>
        <p:nvSpPr>
          <p:cNvPr id="6" name="Freeform 6"/>
          <p:cNvSpPr/>
          <p:nvPr/>
        </p:nvSpPr>
        <p:spPr>
          <a:xfrm>
            <a:off x="13210677" y="1428061"/>
            <a:ext cx="5077323" cy="3903192"/>
          </a:xfrm>
          <a:custGeom>
            <a:avLst/>
            <a:gdLst/>
            <a:ahLst/>
            <a:cxnLst/>
            <a:rect l="l" t="t" r="r" b="b"/>
            <a:pathLst>
              <a:path w="5077323" h="3903192">
                <a:moveTo>
                  <a:pt x="0" y="0"/>
                </a:moveTo>
                <a:lnTo>
                  <a:pt x="5077323" y="0"/>
                </a:lnTo>
                <a:lnTo>
                  <a:pt x="5077323" y="3903192"/>
                </a:lnTo>
                <a:lnTo>
                  <a:pt x="0" y="390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9698849" y="2774454"/>
            <a:ext cx="7649049" cy="7649049"/>
          </a:xfrm>
          <a:custGeom>
            <a:avLst/>
            <a:gdLst/>
            <a:ahLst/>
            <a:cxnLst/>
            <a:rect l="l" t="t" r="r" b="b"/>
            <a:pathLst>
              <a:path w="7649049" h="7649049">
                <a:moveTo>
                  <a:pt x="0" y="0"/>
                </a:moveTo>
                <a:lnTo>
                  <a:pt x="7649050" y="0"/>
                </a:lnTo>
                <a:lnTo>
                  <a:pt x="7649050" y="7649050"/>
                </a:lnTo>
                <a:lnTo>
                  <a:pt x="0" y="7649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826064" y="2268759"/>
            <a:ext cx="15252276" cy="544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De knop en app zijn eenvoudig en gebruiksvriendelijk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Geen vaste abonnementskosten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Directe hulp uit je eigen omgeving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Meer verbinding, minder eenzaamheid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bijdragen op zijn of haar manier</a:t>
            </a:r>
          </a:p>
          <a:p>
            <a:pPr algn="l">
              <a:lnSpc>
                <a:spcPts val="7332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5. Waarom is het gratis?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459259"/>
            <a:ext cx="15252276" cy="672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geloven dat veiligheid een gedeelde verantwoordelijkheid is.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Daarom is ons systeem kosteloos, mits we samenwerken. Dat werkt zo: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Er zijn voldoende Helden die elkaar willen helpen en zich aanmelden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moedigen elkaar aan om zich aan te sluiten, zodat er geen PR-kosten nodig zijn</a:t>
            </a:r>
          </a:p>
          <a:p>
            <a:pPr marL="633245" lvl="1" indent="-316622" algn="l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helpen elkaar met installatie van app of knop, zodat er geen servicekosten nodig zijn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Kortom: jullie inzet maakt het mogelijk dat wij dit gratis kunnen blijven aanbieden.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6. Wat vragen we van jullie?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459259"/>
            <a:ext cx="15252276" cy="650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vragen drie eenvoudige dingen: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Stimuleer je anderen om zich aan te melden als Held</a:t>
            </a: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Help elkaar bij het installeren van de app of alarmknop</a:t>
            </a:r>
          </a:p>
          <a:p>
            <a:pPr marL="633245" lvl="1" indent="-316622" algn="l">
              <a:lnSpc>
                <a:spcPts val="6599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en de boodschap in jullie buurt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een Held zijn.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hoe meer Helden er zijn, hoe veiliger we ons allemaal voelen.</a:t>
            </a:r>
          </a:p>
          <a:p>
            <a:pPr algn="l">
              <a:lnSpc>
                <a:spcPts val="5367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7. Oproep tot actie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2268759"/>
            <a:ext cx="15252276" cy="452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Meld je aan via de app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Help iemand anders aanmelden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in je buurt</a:t>
            </a:r>
          </a:p>
          <a:p>
            <a:pPr marL="633245" lvl="1" indent="-316622" algn="l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Wees de Held die je zelf ook nodig zou hebben</a:t>
            </a:r>
          </a:p>
          <a:p>
            <a:pPr algn="l">
              <a:lnSpc>
                <a:spcPts val="7332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73787" y="2217411"/>
            <a:ext cx="4654384" cy="5019125"/>
          </a:xfrm>
          <a:custGeom>
            <a:avLst/>
            <a:gdLst/>
            <a:ahLst/>
            <a:cxnLst/>
            <a:rect l="l" t="t" r="r" b="b"/>
            <a:pathLst>
              <a:path w="4654384" h="5019125">
                <a:moveTo>
                  <a:pt x="0" y="0"/>
                </a:moveTo>
                <a:lnTo>
                  <a:pt x="4654384" y="0"/>
                </a:lnTo>
                <a:lnTo>
                  <a:pt x="4654384" y="5019124"/>
                </a:lnTo>
                <a:lnTo>
                  <a:pt x="0" y="5019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6" r="-128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826064" y="6684405"/>
            <a:ext cx="6351021" cy="2174534"/>
          </a:xfrm>
          <a:custGeom>
            <a:avLst/>
            <a:gdLst/>
            <a:ahLst/>
            <a:cxnLst/>
            <a:rect l="l" t="t" r="r" b="b"/>
            <a:pathLst>
              <a:path w="6351021" h="2174534">
                <a:moveTo>
                  <a:pt x="0" y="0"/>
                </a:moveTo>
                <a:lnTo>
                  <a:pt x="6351021" y="0"/>
                </a:lnTo>
                <a:lnTo>
                  <a:pt x="6351021" y="2174534"/>
                </a:lnTo>
                <a:lnTo>
                  <a:pt x="0" y="2174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4185" y="6973226"/>
            <a:ext cx="1364787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www.helden-app.nl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95600" y="800100"/>
            <a:ext cx="13090621" cy="741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22"/>
              </a:lnSpc>
            </a:pPr>
            <a:r>
              <a:rPr lang="en-US" sz="39566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90341" y="2936814"/>
            <a:ext cx="3328784" cy="465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0"/>
              </a:lnSpc>
            </a:pPr>
            <a:r>
              <a:rPr lang="en-US" sz="2490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ik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13154" y="-400783"/>
            <a:ext cx="4561847" cy="465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45"/>
              </a:lnSpc>
            </a:pPr>
            <a:r>
              <a:rPr lang="en-US" sz="24859" dirty="0" err="1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jij</a:t>
            </a:r>
            <a:r>
              <a:rPr lang="en-US" sz="24859" dirty="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11983545" y="2723753"/>
            <a:ext cx="6117038" cy="7506097"/>
          </a:xfrm>
          <a:custGeom>
            <a:avLst/>
            <a:gdLst/>
            <a:ahLst/>
            <a:cxnLst/>
            <a:rect l="l" t="t" r="r" b="b"/>
            <a:pathLst>
              <a:path w="6117038" h="7506097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738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Inhoudsopgave – Presentatie “Altijd een Held in de Buurt!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3545" y="3485837"/>
            <a:ext cx="15252276" cy="408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is “Altijd een Held in de Buurt!”?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Hoe werkt het systeem?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zijn de voordelen?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Waarom is het gratis?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vragen we van de afdelingen?</a:t>
            </a:r>
          </a:p>
          <a:p>
            <a:pPr marL="633245" lvl="1" indent="-316622" algn="l">
              <a:lnSpc>
                <a:spcPts val="5426"/>
              </a:lnSpc>
              <a:buAutoNum type="arabicPeriod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Call to 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202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Welkom! Wij zijn X-Guard.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Wij ontwikkelen slimme beveiligingsoplossingen die ervoor zorgen dat elkaar helpen de standaard wordt.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97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Onze missie is eenvoudig en krachtig:</a:t>
            </a:r>
          </a:p>
          <a:p>
            <a:pPr algn="l">
              <a:lnSpc>
                <a:spcPts val="11530"/>
              </a:lnSpc>
            </a:pPr>
            <a:r>
              <a:rPr lang="en-US" sz="6232" b="1">
                <a:solidFill>
                  <a:srgbClr val="2D2C86"/>
                </a:solidFill>
                <a:latin typeface="Poppins Bold"/>
                <a:ea typeface="Poppins Bold"/>
                <a:cs typeface="Poppins Bold"/>
                <a:sym typeface="Poppins Bold"/>
              </a:rPr>
              <a:t>Iedereen, overal, beveiligd.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Met onze technologie streven we naar een samenleving waarin mensen zich veilig voelen, omdat er altijd iemand in de buurt is die kan helpen.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Altijd een Held in de Buurt! is een initiatief waarbij inwoners elkaar helpen in onveilige situaties via een slimme app en alarmknop.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133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Het is een manier om zelfredzaamheid te versterken en een lokale zorgcirkel te vormen van mensen die naar elkaar omkijken.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9496"/>
            <a:ext cx="18288000" cy="5408009"/>
            <a:chOff x="0" y="0"/>
            <a:chExt cx="3295094" cy="974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974404"/>
            </a:xfrm>
            <a:custGeom>
              <a:avLst/>
              <a:gdLst/>
              <a:ahLst/>
              <a:cxnLst/>
              <a:rect l="l" t="t" r="r" b="b"/>
              <a:pathLst>
                <a:path w="3295094" h="97440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298254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586230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064" y="3461168"/>
            <a:ext cx="15252276" cy="271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 je ook bent — thuis, op straat, in het park of op bezoek — er is altijd een Held in de Buurt.</a:t>
            </a:r>
          </a:p>
          <a:p>
            <a:pPr algn="l">
              <a:lnSpc>
                <a:spcPts val="5426"/>
              </a:lnSpc>
            </a:pPr>
            <a:endParaRPr lang="en-US" sz="2933">
              <a:solidFill>
                <a:srgbClr val="2D2C8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misschien ben jij dat wel voor iemand anders.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28061"/>
            <a:ext cx="18288000" cy="7430878"/>
            <a:chOff x="0" y="0"/>
            <a:chExt cx="3295094" cy="1338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094" cy="1338880"/>
            </a:xfrm>
            <a:custGeom>
              <a:avLst/>
              <a:gdLst/>
              <a:ahLst/>
              <a:cxnLst/>
              <a:rect l="l" t="t" r="r" b="b"/>
              <a:pathLst>
                <a:path w="3295094" h="1338880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23850"/>
              <a:ext cx="3295094" cy="1662730"/>
            </a:xfrm>
            <a:prstGeom prst="rect">
              <a:avLst/>
            </a:prstGeom>
          </p:spPr>
          <p:txBody>
            <a:bodyPr lIns="30454" tIns="30454" rIns="30454" bIns="30454" rtlCol="0" anchor="ctr"/>
            <a:lstStyle/>
            <a:p>
              <a:pPr marL="0" lvl="0" indent="0" algn="l">
                <a:lnSpc>
                  <a:spcPts val="106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6064" y="2449734"/>
            <a:ext cx="15252276" cy="6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45" lvl="1" indent="-316622" algn="l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</p:txBody>
      </p:sp>
      <p:sp>
        <p:nvSpPr>
          <p:cNvPr id="6" name="Freeform 6"/>
          <p:cNvSpPr/>
          <p:nvPr/>
        </p:nvSpPr>
        <p:spPr>
          <a:xfrm>
            <a:off x="14658179" y="1736721"/>
            <a:ext cx="3105440" cy="6900977"/>
          </a:xfrm>
          <a:custGeom>
            <a:avLst/>
            <a:gdLst/>
            <a:ahLst/>
            <a:cxnLst/>
            <a:rect l="l" t="t" r="r" b="b"/>
            <a:pathLst>
              <a:path w="3105440" h="6900977">
                <a:moveTo>
                  <a:pt x="0" y="0"/>
                </a:moveTo>
                <a:lnTo>
                  <a:pt x="3105439" y="0"/>
                </a:lnTo>
                <a:lnTo>
                  <a:pt x="3105439" y="6900976"/>
                </a:lnTo>
                <a:lnTo>
                  <a:pt x="0" y="6900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826064" y="1574796"/>
            <a:ext cx="14507239" cy="71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Aangepast</PresentationFormat>
  <Paragraphs>81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Atyp Display Medium</vt:lpstr>
      <vt:lpstr>Calibri</vt:lpstr>
      <vt:lpstr>Poppins</vt:lpstr>
      <vt:lpstr>Arial</vt:lpstr>
      <vt:lpstr>Atyp Display Bold</vt:lpstr>
      <vt:lpstr>Poppins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(Presentatie) Wees een Held voor je Buurt v1.1</dc:title>
  <cp:lastModifiedBy>Rob Kuipers</cp:lastModifiedBy>
  <cp:revision>2</cp:revision>
  <dcterms:created xsi:type="dcterms:W3CDTF">2006-08-16T00:00:00Z</dcterms:created>
  <dcterms:modified xsi:type="dcterms:W3CDTF">2026-01-26T10:00:03Z</dcterms:modified>
  <dc:identifier>DAGnaEG6Jok</dc:identifier>
</cp:coreProperties>
</file>